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282" y="-9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55E-AF57-4C3B-A367-205A23B96B4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C18D-191A-42F0-BC12-994531703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3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55E-AF57-4C3B-A367-205A23B96B4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C18D-191A-42F0-BC12-994531703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6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55E-AF57-4C3B-A367-205A23B96B4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C18D-191A-42F0-BC12-994531703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7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55E-AF57-4C3B-A367-205A23B96B4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C18D-191A-42F0-BC12-994531703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7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55E-AF57-4C3B-A367-205A23B96B4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C18D-191A-42F0-BC12-994531703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8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55E-AF57-4C3B-A367-205A23B96B4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C18D-191A-42F0-BC12-994531703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1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55E-AF57-4C3B-A367-205A23B96B4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C18D-191A-42F0-BC12-994531703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2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55E-AF57-4C3B-A367-205A23B96B4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C18D-191A-42F0-BC12-994531703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6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55E-AF57-4C3B-A367-205A23B96B4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C18D-191A-42F0-BC12-994531703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4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55E-AF57-4C3B-A367-205A23B96B4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C18D-191A-42F0-BC12-994531703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8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C55E-AF57-4C3B-A367-205A23B96B4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C18D-191A-42F0-BC12-994531703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0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AC55E-AF57-4C3B-A367-205A23B96B4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3C18D-191A-42F0-BC12-994531703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9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s02web.zoom.us/j/86320348143?pwd=OUgvQ3Z3QXhTRDE2KzEyMVVtK1dIZz09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erson standing next to a body of water&#10;&#10;Description automatically generated">
            <a:extLst>
              <a:ext uri="{FF2B5EF4-FFF2-40B4-BE49-F238E27FC236}">
                <a16:creationId xmlns:a16="http://schemas.microsoft.com/office/drawing/2014/main" xmlns="" id="{ADB62F24-6118-4A2D-904F-586D53A203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07" b="-1"/>
          <a:stretch/>
        </p:blipFill>
        <p:spPr>
          <a:xfrm>
            <a:off x="1" y="1541706"/>
            <a:ext cx="12801600" cy="7164120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7B8B9AA-D254-4443-B33B-76031746C6AF}"/>
              </a:ext>
            </a:extLst>
          </p:cNvPr>
          <p:cNvSpPr/>
          <p:nvPr/>
        </p:nvSpPr>
        <p:spPr>
          <a:xfrm>
            <a:off x="-51382" y="8732822"/>
            <a:ext cx="210666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i="1" dirty="0"/>
              <a:t>Photo by Stefan </a:t>
            </a:r>
            <a:r>
              <a:rPr lang="en-US" sz="1000" i="1" dirty="0" err="1"/>
              <a:t>Spassov</a:t>
            </a:r>
            <a:r>
              <a:rPr lang="en-US" sz="1000" i="1" dirty="0"/>
              <a:t> on </a:t>
            </a:r>
            <a:r>
              <a:rPr lang="en-US" sz="1000" i="1" dirty="0" err="1"/>
              <a:t>Unsplash</a:t>
            </a:r>
            <a:endParaRPr lang="en-US" sz="1000" i="1" dirty="0"/>
          </a:p>
        </p:txBody>
      </p:sp>
      <p:pic>
        <p:nvPicPr>
          <p:cNvPr id="7" name="Picture 6" descr="A drawing of a cartoon character&#10;&#10;Description automatically generated">
            <a:extLst>
              <a:ext uri="{FF2B5EF4-FFF2-40B4-BE49-F238E27FC236}">
                <a16:creationId xmlns:a16="http://schemas.microsoft.com/office/drawing/2014/main" xmlns="" id="{04150CF9-B669-47C2-A6EE-A382CE8D61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4" y="131178"/>
            <a:ext cx="1352819" cy="12806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A8B26EF-EE55-4567-94EA-E8D38B8E98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6402" y="57673"/>
            <a:ext cx="1359656" cy="13541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4F52319-323F-4B3B-AC1A-A5A6D9CAB0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36777" y="0"/>
            <a:ext cx="2664823" cy="102595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56EDB5D-D27C-4C37-9BF8-2F4E10EB3D19}"/>
              </a:ext>
            </a:extLst>
          </p:cNvPr>
          <p:cNvSpPr txBox="1"/>
          <p:nvPr/>
        </p:nvSpPr>
        <p:spPr>
          <a:xfrm>
            <a:off x="10361465" y="795124"/>
            <a:ext cx="333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Impact" panose="020B0806030902050204" pitchFamily="34" charset="0"/>
                <a:ea typeface="+mj-ea"/>
                <a:cs typeface="Aldhabi" panose="020B0604020202020204" pitchFamily="2" charset="-78"/>
              </a:rPr>
              <a:t>MOVEMBER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xmlns="" id="{B9397F31-67F6-4AF3-9578-7AA93E1F27F7}"/>
              </a:ext>
            </a:extLst>
          </p:cNvPr>
          <p:cNvSpPr txBox="1">
            <a:spLocks/>
          </p:cNvSpPr>
          <p:nvPr/>
        </p:nvSpPr>
        <p:spPr>
          <a:xfrm>
            <a:off x="1224441" y="192892"/>
            <a:ext cx="11045352" cy="21758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Lions </a:t>
            </a:r>
            <a:r>
              <a:rPr lang="en-US" sz="2000" dirty="0" err="1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Klubovi</a:t>
            </a:r>
            <a:r>
              <a:rPr lang="en-US" sz="2000" dirty="0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2000" dirty="0" err="1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Regije</a:t>
            </a:r>
            <a:r>
              <a:rPr lang="en-US" sz="2000" dirty="0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2000" dirty="0" err="1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Zapad</a:t>
            </a:r>
            <a:r>
              <a:rPr lang="en-US" sz="2000" dirty="0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2000" dirty="0" err="1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Distrikta</a:t>
            </a:r>
            <a:r>
              <a:rPr lang="en-US" sz="2000" dirty="0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 126 Hrvatska </a:t>
            </a:r>
            <a:r>
              <a:rPr lang="en-US" sz="2000" dirty="0" err="1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i</a:t>
            </a:r>
            <a:r>
              <a:rPr lang="en-US" sz="2000" dirty="0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2000" dirty="0" err="1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Nastavni</a:t>
            </a:r>
            <a:r>
              <a:rPr lang="en-US" sz="2000" dirty="0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2000" dirty="0" err="1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zavod</a:t>
            </a:r>
            <a:r>
              <a:rPr lang="en-US" sz="2000" dirty="0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 za </a:t>
            </a:r>
            <a:r>
              <a:rPr lang="en-US" sz="2000" dirty="0" err="1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javno</a:t>
            </a:r>
            <a:r>
              <a:rPr lang="en-US" sz="2000" dirty="0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2000" dirty="0" err="1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zdravstvo</a:t>
            </a:r>
            <a:r>
              <a:rPr lang="en-US" sz="2000" dirty="0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 PGŽ</a:t>
            </a:r>
          </a:p>
          <a:p>
            <a:r>
              <a:rPr lang="en-US" sz="2800" dirty="0">
                <a:latin typeface="+mn-lt"/>
                <a:ea typeface="Helvetica Neue" panose="02000503000000020004" pitchFamily="2"/>
                <a:cs typeface="Helvetica Neue" panose="02000503000000020004" pitchFamily="2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2C07A91-C0DB-42DF-9934-9F88B6AD5510}"/>
              </a:ext>
            </a:extLst>
          </p:cNvPr>
          <p:cNvSpPr txBox="1"/>
          <p:nvPr/>
        </p:nvSpPr>
        <p:spPr>
          <a:xfrm>
            <a:off x="2255135" y="1953289"/>
            <a:ext cx="93220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2000" dirty="0">
                <a:ea typeface="Helvetica Neue" panose="02000503000000020004" pitchFamily="2"/>
                <a:cs typeface="Helvetica Neue" panose="02000503000000020004" pitchFamily="2"/>
              </a:rPr>
              <a:t>p</a:t>
            </a:r>
            <a:r>
              <a:rPr lang="en-US" sz="2000" dirty="0" err="1">
                <a:ea typeface="Helvetica Neue" panose="02000503000000020004" pitchFamily="2"/>
                <a:cs typeface="Helvetica Neue" panose="02000503000000020004" pitchFamily="2"/>
              </a:rPr>
              <a:t>ozivaju</a:t>
            </a:r>
            <a:r>
              <a:rPr lang="en-US" sz="2000" dirty="0">
                <a:ea typeface="Helvetica Neue" panose="02000503000000020004" pitchFamily="2"/>
                <a:cs typeface="Helvetica Neue" panose="02000503000000020004" pitchFamily="2"/>
              </a:rPr>
              <a:t> vas </a:t>
            </a:r>
            <a:r>
              <a:rPr lang="en-US" sz="2000" dirty="0" err="1">
                <a:ea typeface="Helvetica Neue" panose="02000503000000020004" pitchFamily="2"/>
                <a:cs typeface="Helvetica Neue" panose="02000503000000020004" pitchFamily="2"/>
              </a:rPr>
              <a:t>na</a:t>
            </a:r>
            <a:r>
              <a:rPr lang="en-US" sz="2000" dirty="0"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2000" dirty="0" err="1">
                <a:ea typeface="Helvetica Neue" panose="02000503000000020004" pitchFamily="2"/>
                <a:cs typeface="Helvetica Neue" panose="02000503000000020004" pitchFamily="2"/>
              </a:rPr>
              <a:t>predavanja</a:t>
            </a:r>
            <a:r>
              <a:rPr lang="en-US" sz="2000" dirty="0">
                <a:ea typeface="Helvetica Neue" panose="02000503000000020004" pitchFamily="2"/>
                <a:cs typeface="Helvetica Neue" panose="02000503000000020004" pitchFamily="2"/>
              </a:rPr>
              <a:t> o </a:t>
            </a:r>
            <a:r>
              <a:rPr lang="en-US" sz="2000" dirty="0" err="1">
                <a:ea typeface="Helvetica Neue" panose="02000503000000020004" pitchFamily="2"/>
                <a:cs typeface="Helvetica Neue" panose="02000503000000020004" pitchFamily="2"/>
              </a:rPr>
              <a:t>muškom</a:t>
            </a:r>
            <a:r>
              <a:rPr lang="en-US" sz="2000" dirty="0"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2000" dirty="0" err="1">
                <a:ea typeface="Helvetica Neue" panose="02000503000000020004" pitchFamily="2"/>
                <a:cs typeface="Helvetica Neue" panose="02000503000000020004" pitchFamily="2"/>
              </a:rPr>
              <a:t>zdravlju</a:t>
            </a:r>
            <a:r>
              <a:rPr lang="hr-HR" sz="2000" dirty="0">
                <a:ea typeface="Helvetica Neue" panose="02000503000000020004" pitchFamily="2"/>
                <a:cs typeface="Helvetica Neue" panose="02000503000000020004" pitchFamily="2"/>
              </a:rPr>
              <a:t>,</a:t>
            </a:r>
            <a:r>
              <a:rPr lang="en-US" sz="2000" dirty="0">
                <a:ea typeface="Helvetica Neue" panose="02000503000000020004" pitchFamily="2"/>
                <a:cs typeface="Helvetica Neue" panose="02000503000000020004" pitchFamily="2"/>
              </a:rPr>
              <a:t> u </a:t>
            </a:r>
            <a:r>
              <a:rPr lang="en-US" sz="2000" dirty="0" err="1">
                <a:ea typeface="Helvetica Neue" panose="02000503000000020004" pitchFamily="2"/>
                <a:cs typeface="Helvetica Neue" panose="02000503000000020004" pitchFamily="2"/>
              </a:rPr>
              <a:t>sklopu</a:t>
            </a:r>
            <a:r>
              <a:rPr lang="en-US" sz="2000" dirty="0"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2000" dirty="0" err="1">
                <a:ea typeface="Helvetica Neue" panose="02000503000000020004" pitchFamily="2"/>
                <a:cs typeface="Helvetica Neue" panose="02000503000000020004" pitchFamily="2"/>
              </a:rPr>
              <a:t>obiljež</a:t>
            </a:r>
            <a:r>
              <a:rPr lang="hr-HR" sz="2000" dirty="0">
                <a:ea typeface="Helvetica Neue" panose="02000503000000020004" pitchFamily="2"/>
                <a:cs typeface="Helvetica Neue" panose="02000503000000020004" pitchFamily="2"/>
              </a:rPr>
              <a:t>a</a:t>
            </a:r>
            <a:r>
              <a:rPr lang="en-US" sz="2000" dirty="0" err="1">
                <a:ea typeface="Helvetica Neue" panose="02000503000000020004" pitchFamily="2"/>
                <a:cs typeface="Helvetica Neue" panose="02000503000000020004" pitchFamily="2"/>
              </a:rPr>
              <a:t>vanja</a:t>
            </a:r>
            <a:r>
              <a:rPr lang="hr-HR" sz="2000" dirty="0">
                <a:ea typeface="Helvetica Neue" panose="02000503000000020004" pitchFamily="2"/>
                <a:cs typeface="Helvetica Neue" panose="02000503000000020004" pitchFamily="2"/>
              </a:rPr>
              <a:t> mjeseca</a:t>
            </a:r>
            <a:endParaRPr lang="en-US" sz="2000" dirty="0">
              <a:ea typeface="Helvetica Neue" panose="02000503000000020004" pitchFamily="2"/>
              <a:cs typeface="Helvetica Neue" panose="02000503000000020004" pitchFamily="2"/>
            </a:endParaRPr>
          </a:p>
          <a:p>
            <a:pPr algn="ctr"/>
            <a:endParaRPr lang="en-US" sz="2800" dirty="0">
              <a:latin typeface="Angsana New" panose="02020603050405020304" pitchFamily="18" charset="-34"/>
              <a:ea typeface="Helvetica Neue" panose="02000503000000020004" pitchFamily="2"/>
              <a:cs typeface="Angsana New" panose="02020603050405020304" pitchFamily="18" charset="-3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793D96F-A389-4376-A2E0-C5FE67D0104D}"/>
              </a:ext>
            </a:extLst>
          </p:cNvPr>
          <p:cNvSpPr/>
          <p:nvPr/>
        </p:nvSpPr>
        <p:spPr>
          <a:xfrm>
            <a:off x="4951225" y="2661006"/>
            <a:ext cx="45183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+mj-ea"/>
                <a:cs typeface="Aldhabi" panose="020B0604020202020204" pitchFamily="2" charset="-78"/>
              </a:rPr>
              <a:t>“BRKAT</a:t>
            </a:r>
            <a:r>
              <a:rPr lang="hr-HR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+mj-ea"/>
                <a:cs typeface="Aldhabi" panose="020B0604020202020204" pitchFamily="2" charset="-78"/>
              </a:rPr>
              <a:t>I</a:t>
            </a: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+mj-ea"/>
                <a:cs typeface="Aldhabi" panose="020B0604020202020204" pitchFamily="2" charset="-78"/>
              </a:rPr>
              <a:t> STUDEN</a:t>
            </a:r>
            <a:r>
              <a:rPr lang="hr-HR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+mj-ea"/>
                <a:cs typeface="Aldhabi" panose="020B0604020202020204" pitchFamily="2" charset="-78"/>
              </a:rPr>
              <a:t>I</a:t>
            </a: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+mj-ea"/>
                <a:cs typeface="Aldhabi" panose="020B0604020202020204" pitchFamily="2" charset="-78"/>
              </a:rPr>
              <a:t>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2EADB3C-943D-4ADA-A859-AB8BFA17D7B2}"/>
              </a:ext>
            </a:extLst>
          </p:cNvPr>
          <p:cNvSpPr txBox="1"/>
          <p:nvPr/>
        </p:nvSpPr>
        <p:spPr>
          <a:xfrm>
            <a:off x="-23271" y="6573941"/>
            <a:ext cx="475050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+mj-ea"/>
                <a:cs typeface="Aldhabi" panose="020B0604020202020204" pitchFamily="2" charset="-78"/>
              </a:rPr>
              <a:t>MUŠKO ZDRAVLJE NIJE SAMO ONO ŠTO VI MISLITE!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A4AF774-7D8A-4DC8-915E-78B36368AF96}"/>
              </a:ext>
            </a:extLst>
          </p:cNvPr>
          <p:cNvSpPr/>
          <p:nvPr/>
        </p:nvSpPr>
        <p:spPr>
          <a:xfrm>
            <a:off x="0" y="5327165"/>
            <a:ext cx="53035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>
                <a:ea typeface="Helvetica Neue" panose="02000503000000020004" pitchFamily="2"/>
                <a:cs typeface="Helvetica Neue" panose="02000503000000020004" pitchFamily="2"/>
              </a:rPr>
              <a:t>Predavanja su namijenjena svima, muškarcima i ženama, mladima i malo manje mladima. Stoga dođite, pozovite druge da dođu, jer </a:t>
            </a:r>
          </a:p>
          <a:p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193DD82A-0CB6-46FD-AF37-951ADEEFB50D}"/>
              </a:ext>
            </a:extLst>
          </p:cNvPr>
          <p:cNvSpPr/>
          <p:nvPr/>
        </p:nvSpPr>
        <p:spPr>
          <a:xfrm>
            <a:off x="8156220" y="4890468"/>
            <a:ext cx="47188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ea typeface="Helvetica Neue" panose="02000503000000020004" pitchFamily="2"/>
                <a:cs typeface="Helvetica Neue" panose="02000503000000020004" pitchFamily="2"/>
              </a:rPr>
              <a:t>Predavači</a:t>
            </a:r>
            <a:r>
              <a:rPr lang="en-US" sz="2000" b="1" dirty="0">
                <a:ea typeface="Helvetica Neue" panose="02000503000000020004" pitchFamily="2"/>
                <a:cs typeface="Helvetica Neue" panose="02000503000000020004" pitchFamily="2"/>
              </a:rPr>
              <a:t>:</a:t>
            </a:r>
          </a:p>
          <a:p>
            <a:pPr algn="ctr"/>
            <a:r>
              <a:rPr lang="en-US" sz="2000" b="1" dirty="0">
                <a:ea typeface="Helvetica Neue" panose="02000503000000020004" pitchFamily="2"/>
                <a:cs typeface="Helvetica Neue" panose="02000503000000020004" pitchFamily="2"/>
              </a:rPr>
              <a:t>Mr. </a:t>
            </a:r>
            <a:r>
              <a:rPr lang="hr-HR" sz="2000" b="1" dirty="0">
                <a:ea typeface="Helvetica Neue" panose="02000503000000020004" pitchFamily="2"/>
                <a:cs typeface="Helvetica Neue" panose="02000503000000020004" pitchFamily="2"/>
              </a:rPr>
              <a:t>s</a:t>
            </a:r>
            <a:r>
              <a:rPr lang="en-US" sz="2000" b="1" dirty="0">
                <a:ea typeface="Helvetica Neue" panose="02000503000000020004" pitchFamily="2"/>
                <a:cs typeface="Helvetica Neue" panose="02000503000000020004" pitchFamily="2"/>
              </a:rPr>
              <a:t>c. Frano Mika, M.D.</a:t>
            </a:r>
          </a:p>
          <a:p>
            <a:pPr algn="ctr"/>
            <a:r>
              <a:rPr lang="en-US" sz="2000" b="1" dirty="0">
                <a:ea typeface="Helvetica Neue" panose="02000503000000020004" pitchFamily="2"/>
                <a:cs typeface="Helvetica Neue" panose="02000503000000020004" pitchFamily="2"/>
              </a:rPr>
              <a:t>prof. Dr.sc. Iva </a:t>
            </a:r>
            <a:r>
              <a:rPr lang="en-US" sz="2000" b="1" dirty="0" err="1">
                <a:ea typeface="Helvetica Neue" panose="02000503000000020004" pitchFamily="2"/>
                <a:cs typeface="Helvetica Neue" panose="02000503000000020004" pitchFamily="2"/>
              </a:rPr>
              <a:t>Sorta-Bilajac</a:t>
            </a:r>
            <a:r>
              <a:rPr lang="en-US" sz="2000" b="1" dirty="0"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2000" b="1" dirty="0" err="1">
                <a:ea typeface="Helvetica Neue" panose="02000503000000020004" pitchFamily="2"/>
                <a:cs typeface="Helvetica Neue" panose="02000503000000020004" pitchFamily="2"/>
              </a:rPr>
              <a:t>Turina</a:t>
            </a:r>
            <a:endParaRPr lang="en-US" sz="2000" b="1" dirty="0">
              <a:ea typeface="Helvetica Neue" panose="02000503000000020004" pitchFamily="2"/>
              <a:cs typeface="Helvetica Neue" panose="02000503000000020004" pitchFamily="2"/>
            </a:endParaRPr>
          </a:p>
          <a:p>
            <a:pPr algn="ctr"/>
            <a:r>
              <a:rPr lang="en-US" sz="2000" b="1" dirty="0" err="1">
                <a:ea typeface="Helvetica Neue" panose="02000503000000020004" pitchFamily="2"/>
                <a:cs typeface="Helvetica Neue" panose="02000503000000020004" pitchFamily="2"/>
              </a:rPr>
              <a:t>Anđelo</a:t>
            </a:r>
            <a:r>
              <a:rPr lang="en-US" sz="2000" b="1" dirty="0"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2000" b="1" dirty="0" err="1">
                <a:ea typeface="Helvetica Neue" panose="02000503000000020004" pitchFamily="2"/>
                <a:cs typeface="Helvetica Neue" panose="02000503000000020004" pitchFamily="2"/>
              </a:rPr>
              <a:t>Mojsović</a:t>
            </a:r>
            <a:r>
              <a:rPr lang="en-US" sz="2000" b="1" dirty="0">
                <a:ea typeface="Helvetica Neue" panose="02000503000000020004" pitchFamily="2"/>
                <a:cs typeface="Helvetica Neue" panose="02000503000000020004" pitchFamily="2"/>
              </a:rPr>
              <a:t>, M.D., spec. </a:t>
            </a:r>
            <a:r>
              <a:rPr lang="en-US" sz="2000" b="1" dirty="0" err="1">
                <a:ea typeface="Helvetica Neue" panose="02000503000000020004" pitchFamily="2"/>
                <a:cs typeface="Helvetica Neue" panose="02000503000000020004" pitchFamily="2"/>
              </a:rPr>
              <a:t>urolog</a:t>
            </a:r>
            <a:r>
              <a:rPr lang="en-US" sz="2000" b="1" dirty="0">
                <a:ea typeface="Helvetica Neue" panose="02000503000000020004" pitchFamily="2"/>
                <a:cs typeface="Helvetica Neue" panose="02000503000000020004" pitchFamily="2"/>
              </a:rPr>
              <a:t>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6ABFB8C-77A5-4BFE-9240-F830DA937429}"/>
              </a:ext>
            </a:extLst>
          </p:cNvPr>
          <p:cNvSpPr/>
          <p:nvPr/>
        </p:nvSpPr>
        <p:spPr>
          <a:xfrm>
            <a:off x="7001603" y="6911811"/>
            <a:ext cx="58689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000" b="1" dirty="0">
                <a:ea typeface="Helvetica Neue" panose="02000503000000020004" pitchFamily="2"/>
                <a:cs typeface="Helvetica Neue" panose="02000503000000020004" pitchFamily="2"/>
              </a:rPr>
              <a:t>25. </a:t>
            </a:r>
            <a:r>
              <a:rPr lang="en-US" sz="3000" b="1" dirty="0" err="1">
                <a:ea typeface="Helvetica Neue" panose="02000503000000020004" pitchFamily="2"/>
                <a:cs typeface="Helvetica Neue" panose="02000503000000020004" pitchFamily="2"/>
              </a:rPr>
              <a:t>studenog</a:t>
            </a:r>
            <a:r>
              <a:rPr lang="en-US" sz="3000" b="1" dirty="0">
                <a:ea typeface="Helvetica Neue" panose="02000503000000020004" pitchFamily="2"/>
                <a:cs typeface="Helvetica Neue" panose="02000503000000020004" pitchFamily="2"/>
              </a:rPr>
              <a:t> 2020</a:t>
            </a:r>
            <a:r>
              <a:rPr lang="hr-HR" sz="3000" b="1" dirty="0">
                <a:ea typeface="Helvetica Neue" panose="02000503000000020004" pitchFamily="2"/>
                <a:cs typeface="Helvetica Neue" panose="02000503000000020004" pitchFamily="2"/>
              </a:rPr>
              <a:t>.</a:t>
            </a:r>
            <a:r>
              <a:rPr lang="en-US" sz="3000" b="1" dirty="0">
                <a:ea typeface="Helvetica Neue" panose="02000503000000020004" pitchFamily="2"/>
                <a:cs typeface="Helvetica Neue" panose="02000503000000020004" pitchFamily="2"/>
              </a:rPr>
              <a:t> u 18 sati</a:t>
            </a:r>
          </a:p>
          <a:p>
            <a:pPr algn="r"/>
            <a:endParaRPr lang="en-US" sz="2200" b="1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97F6840-4222-41D7-A3FA-9474400269AC}"/>
              </a:ext>
            </a:extLst>
          </p:cNvPr>
          <p:cNvSpPr/>
          <p:nvPr/>
        </p:nvSpPr>
        <p:spPr>
          <a:xfrm>
            <a:off x="225469" y="8205125"/>
            <a:ext cx="1257613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</a:pPr>
            <a:r>
              <a:rPr lang="hr-HR" sz="2400" b="1" dirty="0">
                <a:ea typeface="Helvetica Neue" panose="02000503000000020004" pitchFamily="2"/>
                <a:cs typeface="Helvetica Neue" panose="02000503000000020004" pitchFamily="2"/>
              </a:rPr>
              <a:t>Predavanja je moguće pratiti putem ZOOM-a na </a:t>
            </a:r>
            <a:r>
              <a:rPr lang="hr-HR" sz="2400" b="1" dirty="0" smtClean="0">
                <a:ea typeface="Helvetica Neue" panose="02000503000000020004" pitchFamily="2"/>
                <a:cs typeface="Helvetica Neue" panose="02000503000000020004" pitchFamily="2"/>
              </a:rPr>
              <a:t>poveznici</a:t>
            </a:r>
            <a:r>
              <a:rPr lang="hr-HR" sz="2400" b="1" dirty="0">
                <a:ea typeface="Helvetica Neue" panose="02000503000000020004" pitchFamily="2"/>
                <a:cs typeface="Helvetica Neue" panose="02000503000000020004" pitchFamily="2"/>
              </a:rPr>
              <a:t> </a:t>
            </a:r>
            <a:endParaRPr lang="hr-HR" sz="2400" b="1" dirty="0"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3068778" y="8855932"/>
            <a:ext cx="64008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hlinkClick r:id="rId6"/>
              </a:rPr>
              <a:t>https://</a:t>
            </a:r>
            <a:r>
              <a:rPr lang="it-IT" dirty="0" smtClean="0">
                <a:hlinkClick r:id="rId6"/>
              </a:rPr>
              <a:t>us02web.zoom.us/j/86320348143?pwd=OUgvQ3Z3QXhTRDE2KzEyMVVtK1dIZz09</a:t>
            </a:r>
            <a:r>
              <a:rPr lang="hr-HR" dirty="0" smtClean="0"/>
              <a:t> </a:t>
            </a:r>
            <a:r>
              <a:rPr lang="it-IT" dirty="0" err="1"/>
              <a:t>Passcode</a:t>
            </a:r>
            <a:r>
              <a:rPr lang="it-IT" dirty="0"/>
              <a:t>: 038197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1867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125</Words>
  <Application>Microsoft Office PowerPoint</Application>
  <PresentationFormat>A3 (297x420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Theme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Lions Klubovi Regije Zapad Distrikta 126 Hrvatska i Nastavni zavod za javno zdravstvo PGŽ</dc:title>
  <dc:creator>Mika Frano</dc:creator>
  <cp:lastModifiedBy>Windows User</cp:lastModifiedBy>
  <cp:revision>19</cp:revision>
  <dcterms:created xsi:type="dcterms:W3CDTF">2019-11-13T10:47:48Z</dcterms:created>
  <dcterms:modified xsi:type="dcterms:W3CDTF">2020-11-19T19:14:17Z</dcterms:modified>
</cp:coreProperties>
</file>